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handoutMasterIdLst>
    <p:handoutMasterId r:id="rId13"/>
  </p:handoutMasterIdLst>
  <p:sldIdLst>
    <p:sldId id="413" r:id="rId2"/>
    <p:sldId id="463" r:id="rId3"/>
    <p:sldId id="464" r:id="rId4"/>
    <p:sldId id="467" r:id="rId5"/>
    <p:sldId id="494" r:id="rId6"/>
    <p:sldId id="495" r:id="rId7"/>
    <p:sldId id="496" r:id="rId8"/>
    <p:sldId id="497" r:id="rId9"/>
    <p:sldId id="493" r:id="rId10"/>
    <p:sldId id="472" r:id="rId11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6193A8A-BD8C-471B-94E5-91F5ADEADA75}">
          <p14:sldIdLst>
            <p14:sldId id="413"/>
            <p14:sldId id="463"/>
            <p14:sldId id="464"/>
            <p14:sldId id="467"/>
            <p14:sldId id="494"/>
            <p14:sldId id="495"/>
            <p14:sldId id="496"/>
            <p14:sldId id="497"/>
          </p14:sldIdLst>
        </p14:section>
        <p14:section name="Раздел без заголовка" id="{D0774851-7644-468A-87D1-A21DB7CEB438}">
          <p14:sldIdLst>
            <p14:sldId id="493"/>
            <p14:sldId id="4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948" y="-3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6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8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Г.Х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Каримова,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методист-психолог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отдела 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255" y="-308570"/>
            <a:ext cx="7917185" cy="352839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 </a:t>
            </a:r>
            <a:endParaRPr lang="ru-RU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равонарушений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негативных явлений</a:t>
            </a:r>
            <a:endParaRPr lang="ru-RU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реди несовершеннолетних 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94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267493"/>
            <a:ext cx="7416800" cy="52322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23478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Негативные явления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992912"/>
            <a:ext cx="8610922" cy="525548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40188" y="-98424"/>
            <a:ext cx="6156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8616" y="3075806"/>
            <a:ext cx="194314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Употребление алкогольных напитков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347864" y="3075806"/>
            <a:ext cx="1927907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Употребление наркотических и других ПАВ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12160" y="3075806"/>
            <a:ext cx="198662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Безнадзорность, беспризорность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8616" y="1150053"/>
            <a:ext cx="194314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Деструктивное поведение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348936" y="1128324"/>
            <a:ext cx="194314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Совершение правонарушений, преступлений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013232" y="1150053"/>
            <a:ext cx="194314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Суицидальное поведение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35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83" y="-6412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16" y="8925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03350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201249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550" y="479339"/>
            <a:ext cx="7881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9906" y="340839"/>
            <a:ext cx="6760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способствующие развитию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егативных явлений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4708" y="1347614"/>
            <a:ext cx="70728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епонимание взрослых,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ж</a:t>
            </a:r>
            <a:r>
              <a:rPr lang="ru-RU" sz="2000" dirty="0" smtClean="0">
                <a:sym typeface="Symbol"/>
              </a:rPr>
              <a:t>естокость в семье,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с</a:t>
            </a:r>
            <a:r>
              <a:rPr lang="ru-RU" sz="2000" dirty="0" smtClean="0">
                <a:sym typeface="Symbol"/>
              </a:rPr>
              <a:t>ексуальное насилие,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о</a:t>
            </a:r>
            <a:r>
              <a:rPr lang="ru-RU" sz="2000" dirty="0" smtClean="0">
                <a:sym typeface="Symbol"/>
              </a:rPr>
              <a:t>диночество, ощущение себя нелюбимым, никому не нужным,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п</a:t>
            </a:r>
            <a:r>
              <a:rPr lang="ru-RU" sz="2000" dirty="0" smtClean="0">
                <a:sym typeface="Symbol"/>
              </a:rPr>
              <a:t>остоянные стрессы, конфликты вокруг,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аличие в семье проблем во взаимоотношениях родителей, семейные скандалы,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а</a:t>
            </a:r>
            <a:r>
              <a:rPr lang="ru-RU" sz="2000" dirty="0" smtClean="0">
                <a:sym typeface="Symbol"/>
              </a:rPr>
              <a:t>лкогольная или наркотическая зависимость родителей,</a:t>
            </a:r>
          </a:p>
          <a:p>
            <a:pPr marL="342900" indent="-342900">
              <a:buFont typeface="Symbol"/>
              <a:buChar char="§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539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12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27974" y="479339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0114" y="51470"/>
            <a:ext cx="7952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способствующие развитию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негативных явлений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3535" y="1131590"/>
            <a:ext cx="70728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Symbol"/>
              <a:buChar char="§"/>
            </a:pPr>
            <a:r>
              <a:rPr lang="ru-RU" sz="2000" dirty="0" smtClean="0">
                <a:sym typeface="Symbol"/>
              </a:rPr>
              <a:t>низкая самооценка подростка,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 err="1" smtClean="0">
                <a:sym typeface="Symbol"/>
              </a:rPr>
              <a:t>г</a:t>
            </a:r>
            <a:r>
              <a:rPr lang="ru-RU" sz="2000" dirty="0" err="1" smtClean="0">
                <a:sym typeface="Symbol"/>
              </a:rPr>
              <a:t>иперактивность</a:t>
            </a:r>
            <a:r>
              <a:rPr lang="ru-RU" sz="2000" dirty="0" smtClean="0">
                <a:sym typeface="Symbol"/>
              </a:rPr>
              <a:t> ребенка,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едоразвитые навыки общения с окружающими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еспособность разобраться в своих чувствах, эмоциях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д</a:t>
            </a:r>
            <a:r>
              <a:rPr lang="ru-RU" sz="2000" dirty="0" smtClean="0">
                <a:sym typeface="Symbol"/>
              </a:rPr>
              <a:t>авление, оказываемое группой сверстников,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еспособность говорить «нет»,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о</a:t>
            </a:r>
            <a:r>
              <a:rPr lang="ru-RU" sz="2000" dirty="0" smtClean="0">
                <a:sym typeface="Symbol"/>
              </a:rPr>
              <a:t>тсутствие интересов, жизненных приоритетов, целей,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еспособность самостоятельно принимать решения в критических, проблемных ситуациях,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и</a:t>
            </a:r>
            <a:r>
              <a:rPr lang="ru-RU" sz="2000" dirty="0" smtClean="0">
                <a:sym typeface="Symbol"/>
              </a:rPr>
              <a:t>злишняя забота и опека подростка</a:t>
            </a:r>
            <a:r>
              <a:rPr lang="ru-RU" sz="2000" dirty="0" smtClean="0">
                <a:sym typeface="Symbol"/>
              </a:rPr>
              <a:t> 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о</a:t>
            </a:r>
            <a:r>
              <a:rPr lang="ru-RU" sz="2000" dirty="0" smtClean="0">
                <a:sym typeface="Symbol"/>
              </a:rPr>
              <a:t>тсутствие возможностей для реализации себя </a:t>
            </a:r>
            <a:r>
              <a:rPr lang="ru-RU" sz="2000" dirty="0" smtClean="0">
                <a:sym typeface="Symbol"/>
              </a:rPr>
              <a:t>и др.</a:t>
            </a:r>
            <a:endParaRPr lang="ru-RU" sz="2000" dirty="0" smtClean="0"/>
          </a:p>
          <a:p>
            <a:r>
              <a:rPr lang="ru-RU" sz="2000" b="1" dirty="0" smtClean="0"/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19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8" y="411510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5576" y="-20538"/>
            <a:ext cx="8097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Причины употребления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наркотиков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84238" y="1273859"/>
            <a:ext cx="76482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Symbol"/>
              <a:buChar char="§"/>
            </a:pPr>
            <a:r>
              <a:rPr lang="ru-RU" sz="2000" dirty="0" smtClean="0">
                <a:sym typeface="Symbol"/>
              </a:rPr>
              <a:t>подверженность внушению,</a:t>
            </a:r>
            <a:endParaRPr lang="ru-RU" sz="2000" dirty="0" smtClean="0"/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с</a:t>
            </a:r>
            <a:r>
              <a:rPr lang="ru-RU" sz="2000" dirty="0" smtClean="0">
                <a:sym typeface="Symbol"/>
              </a:rPr>
              <a:t>тремление к самоутверждению,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п</a:t>
            </a:r>
            <a:r>
              <a:rPr lang="ru-RU" sz="2000" dirty="0" smtClean="0">
                <a:sym typeface="Symbol"/>
              </a:rPr>
              <a:t>ротест против традиций и привычных установок,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п</a:t>
            </a:r>
            <a:r>
              <a:rPr lang="ru-RU" sz="2000" dirty="0" smtClean="0">
                <a:sym typeface="Symbol"/>
              </a:rPr>
              <a:t>одражание сверстникам и взрослым,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ж</a:t>
            </a:r>
            <a:r>
              <a:rPr lang="ru-RU" sz="2000" dirty="0" smtClean="0">
                <a:sym typeface="Symbol"/>
              </a:rPr>
              <a:t>елание выделиться из среды сверстников, проявить себя взрослым,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п</a:t>
            </a:r>
            <a:r>
              <a:rPr lang="ru-RU" sz="2000" dirty="0" smtClean="0">
                <a:sym typeface="Symbol"/>
              </a:rPr>
              <a:t>роба «за компанию», 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н</a:t>
            </a:r>
            <a:r>
              <a:rPr lang="ru-RU" sz="2000" dirty="0" smtClean="0">
                <a:sym typeface="Symbol"/>
              </a:rPr>
              <a:t>еблагоприятный социальный климат в семье,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б</a:t>
            </a:r>
            <a:r>
              <a:rPr lang="ru-RU" sz="2000" dirty="0" smtClean="0">
                <a:sym typeface="Symbol"/>
              </a:rPr>
              <a:t>езнадзорность,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о</a:t>
            </a:r>
            <a:r>
              <a:rPr lang="ru-RU" sz="2000" dirty="0" smtClean="0">
                <a:sym typeface="Symbol"/>
              </a:rPr>
              <a:t>трицательный пример близких и др.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302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9" y="197227"/>
            <a:ext cx="6558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Профилактическая работа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71550" y="966083"/>
            <a:ext cx="756089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о</a:t>
            </a:r>
            <a:r>
              <a:rPr lang="ru-RU" sz="2000" dirty="0" smtClean="0">
                <a:sym typeface="Symbol"/>
              </a:rPr>
              <a:t>хват </a:t>
            </a:r>
            <a:r>
              <a:rPr lang="ru-RU" sz="2000" dirty="0">
                <a:sym typeface="Symbol"/>
              </a:rPr>
              <a:t>всех без исключения </a:t>
            </a:r>
            <a:r>
              <a:rPr lang="ru-RU" sz="2000" dirty="0"/>
              <a:t>детей кружками,</a:t>
            </a:r>
          </a:p>
          <a:p>
            <a:r>
              <a:rPr lang="ru-RU" sz="2000" dirty="0"/>
              <a:t>    объединениями по интересам, спортивными секциями,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 smtClean="0">
                <a:sym typeface="Symbol"/>
              </a:rPr>
              <a:t>активное </a:t>
            </a:r>
            <a:r>
              <a:rPr lang="ru-RU" sz="2000" dirty="0">
                <a:sym typeface="Symbol"/>
              </a:rPr>
              <a:t>привлечение ребят к участию в конкурсах, конференциях, школьных и классных мероприятиях,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 smtClean="0">
                <a:sym typeface="Symbol"/>
              </a:rPr>
              <a:t>повышение </a:t>
            </a:r>
            <a:r>
              <a:rPr lang="ru-RU" sz="2000" dirty="0">
                <a:sym typeface="Symbol"/>
              </a:rPr>
              <a:t>самооценки детей, их значимости,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 smtClean="0">
                <a:sym typeface="Symbol"/>
              </a:rPr>
              <a:t>помощь </a:t>
            </a:r>
            <a:r>
              <a:rPr lang="ru-RU" sz="2000" dirty="0">
                <a:sym typeface="Symbol"/>
              </a:rPr>
              <a:t>в реализации </a:t>
            </a:r>
            <a:r>
              <a:rPr lang="ru-RU" sz="2000" dirty="0" smtClean="0">
                <a:sym typeface="Symbol"/>
              </a:rPr>
              <a:t>себя, своих </a:t>
            </a:r>
            <a:r>
              <a:rPr lang="ru-RU" sz="2000" dirty="0">
                <a:sym typeface="Symbol"/>
              </a:rPr>
              <a:t>желаний, </a:t>
            </a:r>
            <a:r>
              <a:rPr lang="ru-RU" sz="2000" dirty="0" smtClean="0">
                <a:sym typeface="Symbol"/>
              </a:rPr>
              <a:t>потребностей</a:t>
            </a:r>
            <a:r>
              <a:rPr lang="ru-RU" sz="2000" dirty="0">
                <a:sym typeface="Symbol"/>
              </a:rPr>
              <a:t>, </a:t>
            </a:r>
            <a:endParaRPr lang="ru-RU" sz="2000" dirty="0" smtClean="0">
              <a:sym typeface="Symbol"/>
            </a:endParaRPr>
          </a:p>
          <a:p>
            <a:pPr marL="342900" indent="-342900">
              <a:buFont typeface="Symbol"/>
              <a:buChar char="§"/>
            </a:pPr>
            <a:r>
              <a:rPr lang="ru-RU" sz="2000" dirty="0" smtClean="0">
                <a:sym typeface="Symbol"/>
              </a:rPr>
              <a:t>воспитательная </a:t>
            </a:r>
            <a:r>
              <a:rPr lang="ru-RU" sz="2000" dirty="0">
                <a:sym typeface="Symbol"/>
              </a:rPr>
              <a:t>работа классных руководителей </a:t>
            </a:r>
            <a:r>
              <a:rPr lang="ru-RU" sz="2000" dirty="0" smtClean="0">
                <a:sym typeface="Symbol"/>
              </a:rPr>
              <a:t>                    по </a:t>
            </a:r>
            <a:r>
              <a:rPr lang="ru-RU" sz="2000" dirty="0">
                <a:sym typeface="Symbol"/>
              </a:rPr>
              <a:t>сплочению </a:t>
            </a:r>
            <a:r>
              <a:rPr lang="ru-RU" sz="2000" dirty="0" smtClean="0">
                <a:sym typeface="Symbol"/>
              </a:rPr>
              <a:t>классного коллектива, 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п</a:t>
            </a:r>
            <a:r>
              <a:rPr lang="ru-RU" sz="2000" dirty="0" smtClean="0">
                <a:sym typeface="Symbol"/>
              </a:rPr>
              <a:t>рофилактическая работа с родителями (беседы, консультации, «круглые столы», родительские собрания),</a:t>
            </a:r>
          </a:p>
          <a:p>
            <a:pPr marL="342900" indent="-342900">
              <a:buFont typeface="Symbol"/>
              <a:buChar char="§"/>
            </a:pPr>
            <a:r>
              <a:rPr lang="ru-RU" sz="2000" dirty="0">
                <a:sym typeface="Symbol"/>
              </a:rPr>
              <a:t>п</a:t>
            </a:r>
            <a:r>
              <a:rPr lang="ru-RU" sz="2000" dirty="0" smtClean="0">
                <a:sym typeface="Symbol"/>
              </a:rPr>
              <a:t>равовое воспитание и обучение детей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8984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89" y="122406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201249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123478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стать ребенку другом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37948" y="263895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>
              <a:latin typeface="Times New Roman"/>
              <a:ea typeface="Calibri"/>
              <a:cs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u="sng" dirty="0" smtClean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0169" y="874330"/>
            <a:ext cx="75705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Symbol"/>
              <a:buChar char="§"/>
            </a:pPr>
            <a:r>
              <a:rPr lang="ru-RU" sz="1500" dirty="0" smtClean="0"/>
              <a:t>Никогда </a:t>
            </a:r>
            <a:r>
              <a:rPr lang="ru-RU" sz="1500" dirty="0"/>
              <a:t>не ругайте ребёнка обидными словами за неспособность </a:t>
            </a:r>
            <a:r>
              <a:rPr lang="ru-RU" sz="1500" dirty="0" smtClean="0"/>
              <a:t>                        что-то </a:t>
            </a:r>
            <a:r>
              <a:rPr lang="ru-RU" sz="1500" dirty="0"/>
              <a:t>понять или сделать, глядя на него </a:t>
            </a:r>
            <a:r>
              <a:rPr lang="ru-RU" sz="1500" dirty="0" smtClean="0"/>
              <a:t>с </a:t>
            </a:r>
            <a:r>
              <a:rPr lang="ru-RU" sz="1500" dirty="0"/>
              <a:t>высоты своего авторитета. </a:t>
            </a:r>
            <a:endParaRPr lang="ru-RU" sz="1500" dirty="0" smtClean="0"/>
          </a:p>
          <a:p>
            <a:pPr marL="285750" indent="-285750" algn="just">
              <a:buFont typeface="Symbol"/>
              <a:buChar char="§"/>
            </a:pPr>
            <a:r>
              <a:rPr lang="ru-RU" sz="1500" dirty="0"/>
              <a:t>Не сравнивайте ребёнка с другими, хвалите за его собственные успехи и достижения.</a:t>
            </a:r>
          </a:p>
          <a:p>
            <a:pPr marL="285750" indent="-285750" algn="just">
              <a:buFont typeface="Symbol"/>
              <a:buChar char="§"/>
            </a:pPr>
            <a:r>
              <a:rPr lang="ru-RU" sz="1500" dirty="0"/>
              <a:t>Учитесь вместе с ребёнком, объединяйтесь с ним против объективных трудностей, станьте союзником, а не противником или сторонним наблюдателем.</a:t>
            </a:r>
          </a:p>
          <a:p>
            <a:pPr marL="285750" indent="-285750" algn="just">
              <a:buFont typeface="Symbol"/>
              <a:buChar char="§"/>
            </a:pPr>
            <a:r>
              <a:rPr lang="ru-RU" sz="1500" dirty="0"/>
              <a:t>При первых неудачах оставайтесь спокойными. Постарайтесь отыскать объективные причины трудностей и смотреть в будущее с оптимизмом.</a:t>
            </a:r>
          </a:p>
          <a:p>
            <a:pPr marL="285750" indent="-285750" algn="just">
              <a:buFont typeface="Symbol"/>
              <a:buChar char="§"/>
            </a:pPr>
            <a:r>
              <a:rPr lang="ru-RU" sz="1500" dirty="0" smtClean="0"/>
              <a:t>Главное не </a:t>
            </a:r>
            <a:r>
              <a:rPr lang="ru-RU" sz="1500" dirty="0"/>
              <a:t>столько научить чему-то, сколько сделать так, чтобы ребёнок захотел научиться, не потерял </a:t>
            </a:r>
            <a:r>
              <a:rPr lang="ru-RU" sz="1500" dirty="0" smtClean="0"/>
              <a:t>интереса </a:t>
            </a:r>
            <a:r>
              <a:rPr lang="ru-RU" sz="1500" dirty="0"/>
              <a:t>к учёбе, почувствовал вкус к познанию нового, неизвестного, непонятного.</a:t>
            </a:r>
          </a:p>
          <a:p>
            <a:pPr marL="285750" indent="-285750" algn="just">
              <a:buFont typeface="Symbol"/>
              <a:buChar char="§"/>
            </a:pPr>
            <a:r>
              <a:rPr lang="ru-RU" sz="1500" dirty="0"/>
              <a:t>Помните: для ребёнка чего-то не уметь, чего-то не знать – это нормальное положение вещей, </a:t>
            </a:r>
            <a:r>
              <a:rPr lang="ru-RU" sz="1500" dirty="0" smtClean="0"/>
              <a:t>на </a:t>
            </a:r>
            <a:r>
              <a:rPr lang="ru-RU" sz="1500" dirty="0"/>
              <a:t>то он и ребёнок. </a:t>
            </a:r>
            <a:endParaRPr lang="ru-RU" sz="1500" dirty="0" smtClean="0"/>
          </a:p>
          <a:p>
            <a:pPr marL="285750" indent="-285750" algn="just">
              <a:buFont typeface="Symbol"/>
              <a:buChar char="§"/>
            </a:pPr>
            <a:r>
              <a:rPr lang="ru-RU" sz="1500" dirty="0" smtClean="0"/>
              <a:t>Установите </a:t>
            </a:r>
            <a:r>
              <a:rPr lang="ru-RU" sz="1500" dirty="0"/>
              <a:t>доверительный контакт с детьми и поддерживайте эти доверительные отношения с ребенком</a:t>
            </a:r>
            <a:r>
              <a:rPr lang="ru-RU" sz="1500" dirty="0" smtClean="0"/>
              <a:t>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6116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900113" y="1175974"/>
            <a:ext cx="7337425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648419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8" y="462724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64708" y="267494"/>
            <a:ext cx="7072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стать ребенку другом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203598"/>
            <a:ext cx="669674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Symbol"/>
              <a:buChar char="§"/>
            </a:pPr>
            <a:r>
              <a:rPr lang="ru-RU" sz="1600" dirty="0" smtClean="0"/>
              <a:t>Ребёнок </a:t>
            </a:r>
            <a:r>
              <a:rPr lang="ru-RU" sz="1600" dirty="0"/>
              <a:t>не должен панически бояться ошибиться. Невозможно научиться чему-то, не ошибаясь. Старайтесь не выработать </a:t>
            </a:r>
            <a:r>
              <a:rPr lang="ru-RU" sz="1600" dirty="0" smtClean="0"/>
              <a:t>          у </a:t>
            </a:r>
            <a:r>
              <a:rPr lang="ru-RU" sz="1600" dirty="0"/>
              <a:t>ребёнка страха перед ошибкой. Чувство страха – плохой советчик. Оно подавляет инициативу, желание учиться, </a:t>
            </a:r>
            <a:r>
              <a:rPr lang="ru-RU" sz="1600" dirty="0" smtClean="0"/>
              <a:t>                  да </a:t>
            </a:r>
            <a:r>
              <a:rPr lang="ru-RU" sz="1600" dirty="0"/>
              <a:t>и просто радость жизни и радость познания</a:t>
            </a:r>
            <a:r>
              <a:rPr lang="ru-RU" sz="1600" dirty="0" smtClean="0"/>
              <a:t>.</a:t>
            </a:r>
          </a:p>
          <a:p>
            <a:pPr marL="285750" indent="-285750">
              <a:buFont typeface="Symbol"/>
              <a:buChar char="§"/>
            </a:pPr>
            <a:r>
              <a:rPr lang="ru-RU" sz="1600" dirty="0"/>
              <a:t>Развивайте у детей навыки преодоления сложных ситуаций, учите справляться со стрессом, с трудностями. Доказывайте </a:t>
            </a:r>
            <a:r>
              <a:rPr lang="ru-RU" sz="1600" dirty="0" smtClean="0"/>
              <a:t>         на </a:t>
            </a:r>
            <a:r>
              <a:rPr lang="ru-RU" sz="1600" dirty="0"/>
              <a:t>конкретных примерах, что проблемы разрешимы. </a:t>
            </a:r>
            <a:r>
              <a:rPr lang="ru-RU" sz="1600" dirty="0" smtClean="0"/>
              <a:t>                Вместе </a:t>
            </a:r>
            <a:r>
              <a:rPr lang="ru-RU" sz="1600" dirty="0"/>
              <a:t>ищите способы их разрешения.</a:t>
            </a:r>
          </a:p>
          <a:p>
            <a:pPr marL="285750" indent="-285750">
              <a:buFont typeface="Symbol"/>
              <a:buChar char="§"/>
            </a:pPr>
            <a:r>
              <a:rPr lang="ru-RU" sz="1600" dirty="0"/>
              <a:t>Почаще говорите о том, как ценна жизнь. И даже если ребенок успел сбиться с прямого пути, объясните ему, что еще не поздно начать жизнь с чистого листа</a:t>
            </a:r>
            <a:r>
              <a:rPr lang="ru-RU" sz="1600" dirty="0" smtClean="0"/>
              <a:t>.</a:t>
            </a:r>
          </a:p>
          <a:p>
            <a:pPr marL="285750" indent="-285750">
              <a:buFont typeface="Symbol"/>
              <a:buChar char="§"/>
            </a:pPr>
            <a:r>
              <a:rPr lang="ru-RU" sz="1600" dirty="0"/>
              <a:t>Признайте за ребёнком право на индивидуальность</a:t>
            </a:r>
            <a:r>
              <a:rPr lang="ru-RU" sz="16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847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7" y="10891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78688" y="462724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64708" y="479339"/>
            <a:ext cx="7688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профилактической работы -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19673" y="1438781"/>
            <a:ext cx="590465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</a:t>
            </a:r>
            <a:r>
              <a:rPr lang="ru-RU" sz="2400" dirty="0" smtClean="0"/>
              <a:t>омочь детям, подросткам </a:t>
            </a:r>
          </a:p>
          <a:p>
            <a:pPr algn="ctr"/>
            <a:r>
              <a:rPr lang="ru-RU" sz="2400" dirty="0" smtClean="0"/>
              <a:t>развить в себе сильную </a:t>
            </a:r>
          </a:p>
          <a:p>
            <a:pPr algn="ctr"/>
            <a:r>
              <a:rPr lang="ru-RU" sz="2400" dirty="0" smtClean="0"/>
              <a:t>социальную личность </a:t>
            </a:r>
          </a:p>
          <a:p>
            <a:pPr algn="ctr"/>
            <a:r>
              <a:rPr lang="ru-RU" sz="2400" dirty="0" smtClean="0"/>
              <a:t>и выработать жизненную позицию, </a:t>
            </a:r>
          </a:p>
          <a:p>
            <a:pPr algn="ctr"/>
            <a:r>
              <a:rPr lang="ru-RU" sz="2400" dirty="0" smtClean="0"/>
              <a:t>способную противостоять </a:t>
            </a:r>
          </a:p>
          <a:p>
            <a:pPr algn="ctr"/>
            <a:r>
              <a:rPr lang="ru-RU" sz="2400" dirty="0" smtClean="0"/>
              <a:t>факторам риска.</a:t>
            </a:r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498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7" y="4858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38107" y="487101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279284"/>
            <a:ext cx="65530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8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7184</TotalTime>
  <Words>704</Words>
  <Application>Microsoft Office PowerPoint</Application>
  <PresentationFormat>Экран (16:9)</PresentationFormat>
  <Paragraphs>168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Наталья</cp:lastModifiedBy>
  <cp:revision>880</cp:revision>
  <cp:lastPrinted>2015-11-12T11:09:03Z</cp:lastPrinted>
  <dcterms:created xsi:type="dcterms:W3CDTF">2014-03-04T07:12:45Z</dcterms:created>
  <dcterms:modified xsi:type="dcterms:W3CDTF">2017-04-27T09:00:01Z</dcterms:modified>
</cp:coreProperties>
</file>